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79" r:id="rId7"/>
    <p:sldId id="260" r:id="rId8"/>
    <p:sldId id="261" r:id="rId9"/>
    <p:sldId id="277" r:id="rId10"/>
    <p:sldId id="262" r:id="rId11"/>
    <p:sldId id="263" r:id="rId12"/>
    <p:sldId id="276" r:id="rId13"/>
    <p:sldId id="264" r:id="rId14"/>
    <p:sldId id="265" r:id="rId15"/>
    <p:sldId id="275" r:id="rId16"/>
    <p:sldId id="266" r:id="rId17"/>
    <p:sldId id="267" r:id="rId18"/>
    <p:sldId id="274" r:id="rId19"/>
    <p:sldId id="268" r:id="rId20"/>
    <p:sldId id="269" r:id="rId21"/>
    <p:sldId id="271" r:id="rId22"/>
    <p:sldId id="272" r:id="rId23"/>
    <p:sldId id="273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3192-CC25-4147-ACD4-224D8232F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19491-D1EF-4131-8D7D-F1EEA2E9F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86ED-0508-40AA-87A1-11F3CFE1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9B82B-DE9A-4957-974E-1BFC0971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0B135-79ED-489C-B96A-1433FF37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D603-F2EE-4AB5-BD49-65E90662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A2B89-1100-4CE5-96CD-09F79B5D0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36DF-4F42-457E-A823-59459B6C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08D7E-08BA-45C4-889C-69AAA585A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EA5C-880E-4C6B-8BFB-5E50D5D1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7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ACA55-7A2F-45AB-B731-C0E764FD1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D1F9A-F488-4663-9DED-C3B8532A4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9B46E-C8E5-4422-B6A4-6FCB0323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2913C-1CF5-462E-B195-198F80AF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9840A-A057-47F8-8B6E-5AF1E243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4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56DA-2CE4-49B1-B579-D64A9669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E324-1C1B-46BD-B0AC-6A009FBC6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B7370-720E-4389-852E-4083C343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7A247-3E5B-4E50-BDAE-0FA1849E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01F3E-7796-43C9-8461-B46EE51C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6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76C7-8A98-467A-9455-B81D8759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852AA-BF8A-41E0-AF32-B135BE916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0CF0-2780-4D7F-B2D8-A61AA27C0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D3977-EBBD-46E0-877D-8904471C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60C78-0436-401D-AF59-845223D3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5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8B8D-4BE6-4E67-9D55-BD8E2633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5FF22-9989-469A-8BE8-9F2C806C6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4C991-C2D4-4D07-AA68-FF096D4E3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295C2-5BD0-44CC-A6F0-5EBBB3029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309AC-AF8E-4F11-AF2A-5DF382C3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7311A-2DB4-484A-8C9F-DB6B7D6A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A0C-AA4B-47F6-AD9C-D3923F7A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30293-7F60-47F2-8C3F-9C34CE6F7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769AF-D9FE-4F4B-850D-9488595FF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0F4B0-C59B-4C20-B781-2851EBA84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8A6C98-CE97-42CE-984D-DD69A1501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0BC0F-35C8-4447-9ACA-3E23CF5D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35E9D-9EF4-4058-A032-720D8EBE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DADD3-3501-428C-9C96-E355B77A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0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544A-1A9F-4107-9B34-BE8CB402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9C778-5CC4-4948-922A-29ED8A2B0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0E34-D71B-4F6C-BE8D-D09E6C93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212F0-1F8D-4CAC-8E2C-CA61D54B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30301-C01D-43E8-81F3-D65705C9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1F1DE-6AFA-4D92-A179-1C96B659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BD7C5-7B23-4F48-9BD9-4D143C42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3190-2EDD-4B95-8785-60F817B3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0949-1B34-47AC-8689-26944A2F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837A0-427A-45FC-9C8D-AE8DFDF74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887E3-D4F6-4C20-AF4E-1B0AC5AF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F08F7-9331-4B26-81A9-72FB1857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41B55-15EC-4F06-AADB-D96FE3DF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4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A1F3-10F7-4E8A-B58F-C5C65216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F2DE3-CD1F-47C9-BF98-D24D8C0A1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69596-43B7-4991-99C7-E0CB9B0E9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A01CB-41AB-4336-BA6F-1C70E8D1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9D42B-5605-4052-8B8F-CEBCC1D1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92631-B7AD-4491-9548-BB279EF3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5E825C-61E5-4704-A1B7-1E32E2FA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937B2-1BD1-4970-B1FE-AAD8AB172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9C419-997B-4814-9775-08F40BC6B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82E5D-F395-447B-B264-E4D465B6E04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349B-321B-4BF8-BD19-0209C580D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D9F96-592A-47E6-8D3F-0D748C35B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Affinity Propagation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Affinity Propagation is a clustering algorithm that identifies exemplars among data points.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Unlike k-means, it does not require specifying the number of clusters beforehand.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It is based on message passing between data points.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47FC77-496D-4215-AD0B-5F9714FF6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90" y="1802167"/>
            <a:ext cx="4154010" cy="33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9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DBSCAN</a:t>
            </a:r>
          </a:p>
          <a:p>
            <a:endParaRPr lang="en-US" b="1" u="sng" dirty="0">
              <a:latin typeface="Palatino Linotype" panose="0204050205050503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Density-Based Spatial Clustering of Applications with Noise (DBSCAN).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The DBSCAN algorithm views clusters as areas of high density separated by areas of low density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Groups data based on density, identifying core, border, and noise points.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Useful for discovering clusters of arbitrary shapes.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B4B97-2B7F-4357-9EA4-1817753F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44" y="2823099"/>
            <a:ext cx="5592192" cy="391061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63B8A40-9E7E-4774-B7A2-05554552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1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Select a random point and check its neighbors.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Expand the cluster if density criteria are met.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Mark noise points that don’t belong to any cluster.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4: Repeat until all points are classified.</a:t>
            </a:r>
          </a:p>
          <a:p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30BA3-C70F-4DB0-A018-B65F7D521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26" y="2636668"/>
            <a:ext cx="5024761" cy="40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5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DBSCAN real world applications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Anomaly detection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Spatial data analysis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Customer segmentation.</a:t>
            </a: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b="1" u="sng" dirty="0">
                <a:latin typeface="Palatino Linotype" panose="02040502050505030304" pitchFamily="18" charset="0"/>
              </a:rPr>
              <a:t>Benefits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No need to specify the number of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will Handles noise and outliers well.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detects clusters of arbitrary shape.</a:t>
            </a:r>
          </a:p>
          <a:p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46A7AD-0D9A-4BC3-A0D9-30E778FD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88" y="2689933"/>
            <a:ext cx="4109621" cy="32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5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HDBSCAN</a:t>
            </a:r>
          </a:p>
          <a:p>
            <a:endParaRPr lang="en-US" b="1" u="sng" dirty="0">
              <a:latin typeface="Palatino Linotype" panose="0204050205050503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Hierarchical Density-Based Spatial Clustering of Applications with Noise (HDBSCAN).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The HDBSCAN algorithm can be seen as an extension of DBSCAN and OPTICS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Specifically, DBSCAN assumes that the clustering criterion (i.e. density requirement) is globally homogeneous.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DBSCAN may struggle to successfully capture clusters with different densities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HDBSCAN alleviates this assumption and explores all possible density scales by building an alternative representation of the clustering problem.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Extends DBSCAN by analyzing cluster stability and hierarchy.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Automatically determines the number of clusters.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21DEB-55EC-4A46-8413-2791480F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007" y="3080552"/>
            <a:ext cx="3898102" cy="335132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E507634-3439-4BFB-94B2-03469F32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12192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59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Construct a mutual reachability graph.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Apply single-linkage clustering.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Condense the hierarchy to extract stable clusters.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4: Assign soft clustering probabilities.</a:t>
            </a: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AD663-3A94-49A5-B46D-67119ECD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335" y="1961964"/>
            <a:ext cx="4825752" cy="46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7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HDBSCAN real world applications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Customer segmentation 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Anomaly detection 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Geospatial data analysis</a:t>
            </a: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b="1" u="sng" dirty="0">
                <a:latin typeface="Palatino Linotype" panose="02040502050505030304" pitchFamily="18" charset="0"/>
              </a:rPr>
              <a:t>Benefits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No need to specify the number of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Handles varying densities of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Identifies noise and outliers effectively.</a:t>
            </a:r>
          </a:p>
          <a:p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5D987-598B-4030-BDC2-E4C3FD8C9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753" y="1846555"/>
            <a:ext cx="4728099" cy="44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OPTICS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Ordering Points To Identify the Clustering Structure (OPTICS).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Similar to DBSCAN but produces a hierarchical clustering structure.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Useful for identifying clusters with varying densities.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507634-3439-4BFB-94B2-03469F32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12192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D3802-3F95-4E97-84EF-29A996968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76" y="1802166"/>
            <a:ext cx="4784324" cy="44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1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Compute the reachability distance for each point.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Process points in increasing order of reachability distance.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Generate a reachability plot to visualize clusters.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4: Extract clusters from the reachability plot.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A7E78-B614-4656-A68C-4980A95E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4" y="2050741"/>
            <a:ext cx="6480699" cy="42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0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Optics real world applications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Geospatial data analysis.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Anomaly detection.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Customer segmentation.</a:t>
            </a: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b="1" u="sng" dirty="0">
                <a:latin typeface="Palatino Linotype" panose="02040502050505030304" pitchFamily="18" charset="0"/>
              </a:rPr>
              <a:t>Benefits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Handles clusters of varying densities.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Generates a hierarchical clustering structure.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No strict requirement to define the number of clusters.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D8981-4898-405E-8421-1F222F90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79" y="2148396"/>
            <a:ext cx="4473607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03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BIRCH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BIRCH (Balanced Iterative Reducing and Clustering using Hierarchies) is a hierarchical clustering algorithm.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Efficient for large datasets.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Uses a tree structure called the CF Tree.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507634-3439-4BFB-94B2-03469F32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12192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FCAF0-6B23-4A85-935D-EE09215BA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45" y="1713391"/>
            <a:ext cx="5006266" cy="44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C5B7-42B0-48FF-BF10-B87F984D6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en-US" sz="1800" dirty="0">
              <a:latin typeface="Palatino Linotype" panose="02040502050505030304" pitchFamily="18" charset="0"/>
            </a:endParaRPr>
          </a:p>
          <a:p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How it works?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Each data point is considered as a potential exemplar.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Responsibility and availability messages are exchanged iteratively.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Converges to find exemplars  and form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does not require predefined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will find representative exemplars automatically.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3CEEA-C94C-412D-AF02-979F5AB9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57" y="1784409"/>
            <a:ext cx="4630446" cy="47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93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Build a CF Tree by scanning the dataset.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Compress the tree to remove outliers.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Apply a clustering algorithm (e.g., k-means).</a:t>
            </a: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Real-World Applications of BIRCH Clustering</a:t>
            </a: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r>
              <a:rPr lang="en-US" sz="1800" dirty="0">
                <a:latin typeface="Palatino Linotype" panose="02040502050505030304" pitchFamily="18" charset="0"/>
              </a:rPr>
              <a:t>Used for customer segmentation in marketing.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Helps in image compression.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Applied in anomaly detection in large-scale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9D2D7-BC22-4D45-99E1-FADDB9A1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68" y="35511"/>
            <a:ext cx="3763392" cy="314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63B23-6550-45A7-8050-26898DBF7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1" y="3826275"/>
            <a:ext cx="4532790" cy="29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5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Hierarchical Clustering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A hierarchical clustering method that minimizes variance within clusters.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Merges clusters step-by-step to form a dendrogram.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Often used in data segmentation and image processing.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507634-3439-4BFB-94B2-03469F32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12192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_conceptual_diagram_illustrating_Ward_hierarchica.converted.png">
            <a:extLst>
              <a:ext uri="{FF2B5EF4-FFF2-40B4-BE49-F238E27FC236}">
                <a16:creationId xmlns:a16="http://schemas.microsoft.com/office/drawing/2014/main" id="{22C644F3-2FE2-4624-9222-AE2A9527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035" y="1873460"/>
            <a:ext cx="4828909" cy="48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Minimizes Variance – It merges clusters by minimizing the increase in variance, leading to more balanced and meaningful clusters.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Creates a Hierarchy – Generates a dendrogram that allows for analysis at multiple levels of granularity.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No Need to Predefine Clusters – Unlike K-Means, it does not require specifying the number of clusters in advance.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Handles Various Data Types – Can be used on numerical, categorical, or mixed data types.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Useful for Small to Medium Datasets – Works well with moderate-sized datasets where hierarchical relationships are important.</a:t>
            </a:r>
          </a:p>
        </p:txBody>
      </p:sp>
      <p:pic>
        <p:nvPicPr>
          <p:cNvPr id="6" name="Picture 5" descr="A_simple_flowchart_illustrating_the_steps_of_Ward_.converted.png">
            <a:extLst>
              <a:ext uri="{FF2B5EF4-FFF2-40B4-BE49-F238E27FC236}">
                <a16:creationId xmlns:a16="http://schemas.microsoft.com/office/drawing/2014/main" id="{E2328EB7-FF0D-4274-A93B-ACA76EE60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2907437"/>
            <a:ext cx="3932808" cy="35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9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Hierarchical Clustering</a:t>
            </a:r>
          </a:p>
          <a:p>
            <a:pPr algn="l"/>
            <a:r>
              <a:rPr lang="en-US" sz="1800" dirty="0">
                <a:latin typeface="Palatino Linotype" panose="02040502050505030304" pitchFamily="18" charset="0"/>
              </a:rPr>
              <a:t>Hierarchical clustering real world applications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  <a:p>
            <a:pPr algn="l"/>
            <a:r>
              <a:rPr lang="en-US" sz="1800" dirty="0">
                <a:latin typeface="Palatino Linotype" panose="02040502050505030304" pitchFamily="18" charset="0"/>
              </a:rPr>
              <a:t>• Customer segmentation in marketing.</a:t>
            </a:r>
          </a:p>
          <a:p>
            <a:pPr algn="l"/>
            <a:r>
              <a:rPr lang="en-US" sz="1800" dirty="0">
                <a:latin typeface="Palatino Linotype" panose="02040502050505030304" pitchFamily="18" charset="0"/>
              </a:rPr>
              <a:t>• Image segmentation in computer vision.</a:t>
            </a:r>
          </a:p>
          <a:p>
            <a:pPr algn="l"/>
            <a:r>
              <a:rPr lang="en-US" sz="1800" dirty="0">
                <a:latin typeface="Palatino Linotype" panose="02040502050505030304" pitchFamily="18" charset="0"/>
              </a:rPr>
              <a:t>• Grouping similar documents in text analysis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507634-3439-4BFB-94B2-03469F32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12192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_visualization_of_Ward_hierarchical_clustering_ap.converted.png">
            <a:extLst>
              <a:ext uri="{FF2B5EF4-FFF2-40B4-BE49-F238E27FC236}">
                <a16:creationId xmlns:a16="http://schemas.microsoft.com/office/drawing/2014/main" id="{940BB8B9-F6D9-4AF8-BE8D-534EC44B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28" y="430567"/>
            <a:ext cx="4355976" cy="34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14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32F0-8EBF-46DF-BE71-FA8F00F4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0853"/>
            <a:ext cx="10515600" cy="33361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solidFill>
                  <a:schemeClr val="bg1"/>
                </a:solidFill>
                <a:highlight>
                  <a:srgbClr val="FF0000"/>
                </a:highlight>
                <a:latin typeface="Palatino Linotype" panose="0204050205050503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498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C5B7-42B0-48FF-BF10-B87F984D6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Affinity propagation applications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Image segmentation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Bioinformatics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Document clustering</a:t>
            </a:r>
          </a:p>
          <a:p>
            <a:endParaRPr lang="en-US" sz="1800" dirty="0">
              <a:latin typeface="Palatino Linotype" panose="02040502050505030304" pitchFamily="18" charset="0"/>
            </a:endParaRPr>
          </a:p>
          <a:p>
            <a:endParaRPr lang="en-US" sz="1800" dirty="0">
              <a:latin typeface="Palatino Linotype" panose="02040502050505030304" pitchFamily="18" charset="0"/>
            </a:endParaRPr>
          </a:p>
          <a:p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b="1" u="sng" dirty="0">
                <a:latin typeface="Palatino Linotype" panose="02040502050505030304" pitchFamily="18" charset="0"/>
              </a:rPr>
              <a:t>Benefits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latin typeface="Palatino Linotype" panose="0204050205050503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Palatino Linotype" panose="02040502050505030304" pitchFamily="18" charset="0"/>
              </a:rPr>
              <a:t>Does not require predefined clusters.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Palatino Linotype" panose="02040502050505030304" pitchFamily="18" charset="0"/>
              </a:rPr>
              <a:t>Finds representative exemplars automatically.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Palatino Linotype" panose="02040502050505030304" pitchFamily="18" charset="0"/>
              </a:rPr>
              <a:t>Works well with non-Euclidean distances</a:t>
            </a:r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C0A035-1CCE-421C-B6B1-A50AAEF7D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3" y="2024108"/>
            <a:ext cx="4681491" cy="4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u="sng" dirty="0">
                <a:latin typeface="Palatino Linotype" panose="02040502050505030304" pitchFamily="18" charset="0"/>
              </a:rPr>
              <a:t>Mean</a:t>
            </a:r>
            <a:r>
              <a:rPr lang="en-US" dirty="0"/>
              <a:t> </a:t>
            </a:r>
            <a:r>
              <a:rPr lang="en-US" sz="2400" b="1" u="sng" dirty="0">
                <a:latin typeface="Palatino Linotype" panose="02040502050505030304" pitchFamily="18" charset="0"/>
              </a:rPr>
              <a:t>shift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Mean shift is a non-parametric clustering algorithm that finds dense regions in data.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does not requires specifying the number of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moves the data points iteratively towards the highest density area.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FCBA0-C7F1-481A-B84E-5129977F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108" y="2246051"/>
            <a:ext cx="5299229" cy="43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4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endParaRPr lang="en-US" sz="1800" dirty="0">
              <a:latin typeface="Palatino Linotype" panose="02040502050505030304" pitchFamily="18" charset="0"/>
            </a:endParaRPr>
          </a:p>
          <a:p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How does it works?</a:t>
            </a: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r>
              <a:rPr lang="en-US" sz="1800" dirty="0">
                <a:latin typeface="Palatino Linotype" panose="02040502050505030304" pitchFamily="18" charset="0"/>
              </a:rPr>
              <a:t>It selects the random points and calculates the density using a kernel.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moves points towards the highest density region iteratively.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stops when convergence is reached.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We need to predefine clusters and works with complex cluster shapes.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is effective in density based clustering.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5CD8B-2DD3-4331-A6CE-99F1963F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07" y="1038688"/>
            <a:ext cx="4277769" cy="42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3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endParaRPr lang="en-US" sz="1800" dirty="0">
              <a:latin typeface="Palatino Linotype" panose="02040502050505030304" pitchFamily="18" charset="0"/>
            </a:endParaRPr>
          </a:p>
          <a:p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Mean shift Applications</a:t>
            </a: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r>
              <a:rPr lang="en-US" sz="1800" dirty="0">
                <a:latin typeface="Palatino Linotype" panose="02040502050505030304" pitchFamily="18" charset="0"/>
              </a:rPr>
              <a:t>Image segmentation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Object tracking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Anomaly detection</a:t>
            </a:r>
          </a:p>
          <a:p>
            <a:endParaRPr lang="en-US" sz="1800" dirty="0">
              <a:latin typeface="Palatino Linotype" panose="02040502050505030304" pitchFamily="18" charset="0"/>
            </a:endParaRPr>
          </a:p>
          <a:p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b="1" u="sng" dirty="0">
                <a:latin typeface="Palatino Linotype" panose="02040502050505030304" pitchFamily="18" charset="0"/>
              </a:rPr>
              <a:t>Benefits</a:t>
            </a:r>
          </a:p>
          <a:p>
            <a:pPr marL="0" indent="0">
              <a:buNone/>
            </a:pPr>
            <a:endParaRPr lang="en-US" sz="1800" b="1" u="sng" dirty="0">
              <a:latin typeface="Palatino Linotype" panose="0204050205050503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 </a:t>
            </a:r>
            <a:r>
              <a:rPr lang="en-US" altLang="en-US" sz="1800" dirty="0">
                <a:latin typeface="Palatino Linotype" panose="02040502050505030304" pitchFamily="18" charset="0"/>
              </a:rPr>
              <a:t>No need to predefine clusters.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Palatino Linotype" panose="02040502050505030304" pitchFamily="18" charset="0"/>
              </a:rPr>
              <a:t> Works well with complex cluster shapes.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Palatino Linotype" panose="02040502050505030304" pitchFamily="18" charset="0"/>
              </a:rPr>
              <a:t> Effective in density-based clustering.</a:t>
            </a:r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A2904B-9640-4060-9EF2-594752FF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31" y="1078637"/>
            <a:ext cx="4700726" cy="47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Spectral Clustering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A clustering algorithm that uses graph theory to partition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Converts data into a similarity graph and applies eigenvector decomposition.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Useful for non-linearly separable data.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C7B0E-21B5-47E7-9D2C-1C66D52E7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02" y="1660124"/>
            <a:ext cx="4278297" cy="4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Construct a similarity graph.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Compute the Laplacian matrix.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Perform eigenvalue decomposition.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4: Apply k-means clustering on eigenvectors.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12804-F235-41AE-BAE7-0140D4154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85" y="2317072"/>
            <a:ext cx="4242786" cy="40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Palatino Linotype" panose="02040502050505030304" pitchFamily="18" charset="0"/>
              </a:rPr>
              <a:t>Spectural</a:t>
            </a:r>
            <a:r>
              <a:rPr lang="en-US" sz="1800" dirty="0">
                <a:latin typeface="Palatino Linotype" panose="02040502050505030304" pitchFamily="18" charset="0"/>
              </a:rPr>
              <a:t> clustering real world applications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Image segmentation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Social network analysis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Bioinformatics.</a:t>
            </a: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800" b="1" u="sng" dirty="0">
                <a:latin typeface="Palatino Linotype" panose="02040502050505030304" pitchFamily="18" charset="0"/>
              </a:rPr>
              <a:t>Benefits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Works well for complex and non-linearly separable data.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Handles arbitrary cluster shapes.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Uses global structure for clustering.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6DC7A-7055-418D-8FA9-A04D69047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25" y="2396969"/>
            <a:ext cx="4506159" cy="40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6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980</Words>
  <Application>Microsoft Office PowerPoint</Application>
  <PresentationFormat>Widescreen</PresentationFormat>
  <Paragraphs>178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Bagirathan B</dc:creator>
  <cp:lastModifiedBy>Bagirathan B</cp:lastModifiedBy>
  <cp:revision>25</cp:revision>
  <dcterms:created xsi:type="dcterms:W3CDTF">2025-02-08T08:43:52Z</dcterms:created>
  <dcterms:modified xsi:type="dcterms:W3CDTF">2025-02-18T11:30:05Z</dcterms:modified>
</cp:coreProperties>
</file>